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9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81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6791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1_1#7e9577f9c?vop=1&amp;pid=d082782fa&amp;color=0,0,0&amp;vtp=1&amp;bt=1&amp;bbb=1&amp;hb=1"/>
              <p:cNvSpPr/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′(1)=3+2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，故B错误，C正确；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+2)=(3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在切线上，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+2)=(3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，所以过点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且与曲线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相切的直线有且只有一条，故D正确.故选ACD.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1_1#7e9577f9c?vop=1&amp;pid=d082782f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r="-2199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2_1#17100dc9b?vop=1&amp;pid=d082782fa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22_1#17100dc9b?vop=1&amp;pid=d082782f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3_1#17100dc9b.bracket?vop=1&amp;pid=d082782fa&amp;color=0,0,0&amp;vpa=8&amp;vtp=1&amp;bbb=1"/>
          <p:cNvSpPr/>
          <p:nvPr/>
        </p:nvSpPr>
        <p:spPr>
          <a:xfrm>
            <a:off x="5652548" y="107619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2_2#17100dc9b.choices?vop=1&amp;pid=d082782fa&amp;color=0,0,0&amp;vtp=1&amp;bbb=1"/>
              <p:cNvSpPr/>
              <p:nvPr/>
            </p:nvSpPr>
            <p:spPr>
              <a:xfrm>
                <a:off x="832104" y="1447030"/>
                <a:ext cx="10533888" cy="17111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有两个不同的实数根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的图象上运动，则点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距离的最小值为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2_2#17100dc9b.choices?vop=1&amp;pid=d082782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1711135"/>
              </a:xfrm>
              <a:prstGeom prst="rect">
                <a:avLst/>
              </a:prstGeom>
              <a:blipFill>
                <a:blip r:embed="rId4"/>
                <a:stretch>
                  <a:fillRect l="-1389" b="-8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4_1#17100dc9b?vop=1&amp;pid=d082782fa&amp;color=0,0,0&amp;mp=1&amp;vtp=1&amp;bt=1&amp;bbb=1&amp;hb=1"/>
              <p:cNvSpPr/>
              <p:nvPr/>
            </p:nvSpPr>
            <p:spPr>
              <a:xfrm>
                <a:off x="832104" y="108000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′(−1)=0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4_1#17100dc9b?vop=1&amp;pid=d082782f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38200"/>
              </a:xfrm>
              <a:prstGeom prst="rect">
                <a:avLst/>
              </a:prstGeom>
              <a:blipFill>
                <a:blip r:embed="rId3"/>
                <a:stretch>
                  <a:fillRect l="-138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AS.24_2#17100dc9b?htil=3&amp;vop=1&amp;pid=d082782fa&amp;color=0,0,0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1857" y="2053582"/>
            <a:ext cx="2212848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24_3#17100dc9b?htil=3&amp;vop=1&amp;pid=d082782fa&amp;color=0,0,0&amp;vtp=1&amp;bbb=1&amp;hb=1&amp;hs=1"/>
              <p:cNvSpPr/>
              <p:nvPr/>
            </p:nvSpPr>
            <p:spPr>
              <a:xfrm>
                <a:off x="832104" y="1926582"/>
                <a:ext cx="818388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对于B，由A知，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的大致图象如图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AS.24_3#17100dc9b?htil=3&amp;vop=1&amp;pid=d082782f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6582"/>
                <a:ext cx="8183880" cy="1192530"/>
              </a:xfrm>
              <a:prstGeom prst="rect">
                <a:avLst/>
              </a:prstGeom>
              <a:blipFill>
                <a:blip r:embed="rId5"/>
                <a:stretch>
                  <a:fillRect l="-1788" r="-820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4_4#17100dc9b?htil=3&amp;vop=1&amp;pid=d082782fa&amp;color=0,0,0&amp;vtp=1&amp;bbb=1&amp;hb=1&amp;hs=1"/>
              <p:cNvSpPr/>
              <p:nvPr/>
            </p:nvSpPr>
            <p:spPr>
              <a:xfrm>
                <a:off x="832104" y="3120382"/>
                <a:ext cx="818388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，结合图象可知，当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的图象有两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24_4#17100dc9b?htil=3&amp;vop=1&amp;pid=d082782f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0382"/>
                <a:ext cx="8183880" cy="525844"/>
              </a:xfrm>
              <a:prstGeom prst="rect">
                <a:avLst/>
              </a:prstGeom>
              <a:blipFill>
                <a:blip r:embed="rId6"/>
                <a:stretch>
                  <a:fillRect l="-1788" r="-1714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4_4#17100dc9b?htil=3&amp;vop=1&amp;pid=d082782fa&amp;color=0,0,0&amp;vtp=1&amp;bbb=1&amp;hb=1&amp;hs=1">
                <a:extLst>
                  <a:ext uri="{FF2B5EF4-FFF2-40B4-BE49-F238E27FC236}">
                    <a16:creationId xmlns:a16="http://schemas.microsoft.com/office/drawing/2014/main" id="{8F90A58B-C9A9-BC0F-E6CC-423DF6910F4C}"/>
                  </a:ext>
                </a:extLst>
              </p:cNvPr>
              <p:cNvSpPr/>
              <p:nvPr/>
            </p:nvSpPr>
            <p:spPr>
              <a:xfrm>
                <a:off x="827992" y="3646226"/>
                <a:ext cx="10536017" cy="163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个交点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的图象只有一个交点，故B错误.</a:t>
                </a:r>
                <a:endParaRPr lang="en-US" altLang="zh-CN" sz="1800" dirty="0"/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2(2−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C_4_AS.24_4#17100dc9b?htil=3&amp;vop=1&amp;pid=d082782fa&amp;color=0,0,0&amp;vtp=1&amp;bbb=1&amp;hb=1&amp;hs=1">
                <a:extLst>
                  <a:ext uri="{FF2B5EF4-FFF2-40B4-BE49-F238E27FC236}">
                    <a16:creationId xmlns:a16="http://schemas.microsoft.com/office/drawing/2014/main" id="{8F90A58B-C9A9-BC0F-E6CC-423DF6910F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646226"/>
                <a:ext cx="10536017" cy="1638300"/>
              </a:xfrm>
              <a:prstGeom prst="rect">
                <a:avLst/>
              </a:prstGeom>
              <a:blipFill>
                <a:blip r:embed="rId7"/>
                <a:stretch>
                  <a:fillRect l="-1389" b="-52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4_4#17100dc9b?htil=3&amp;vop=1&amp;pid=d082782fa&amp;color=0,0,0&amp;vtp=1&amp;bbb=1&amp;hb=1&amp;hs=1">
                <a:extLst>
                  <a:ext uri="{FF2B5EF4-FFF2-40B4-BE49-F238E27FC236}">
                    <a16:creationId xmlns:a16="http://schemas.microsoft.com/office/drawing/2014/main" id="{954DA305-FD15-A898-3010-FB1E71B52185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6017" cy="44890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另解: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对于选项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C也可先估算出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的单调性判断出C错误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D，设点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，当曲线在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的距离最小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，在区间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的距离最小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,最小值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，故D正确.故选AD.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4_4#17100dc9b?htil=3&amp;vop=1&amp;pid=d082782fa&amp;color=0,0,0&amp;vtp=1&amp;bbb=1&amp;hb=1&amp;hs=1">
                <a:extLst>
                  <a:ext uri="{FF2B5EF4-FFF2-40B4-BE49-F238E27FC236}">
                    <a16:creationId xmlns:a16="http://schemas.microsoft.com/office/drawing/2014/main" id="{954DA305-FD15-A898-3010-FB1E71B521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6017" cy="4489069"/>
              </a:xfrm>
              <a:prstGeom prst="rect">
                <a:avLst/>
              </a:prstGeom>
              <a:blipFill>
                <a:blip r:embed="rId2"/>
                <a:stretch>
                  <a:fillRect l="-1389" r="-463" b="-1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652251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ffc71d13?pid=319f99236&amp;color=0,0,0&amp;vtp=1&amp;bt=1&amp;bbb=1"/>
          <p:cNvSpPr/>
          <p:nvPr/>
        </p:nvSpPr>
        <p:spPr>
          <a:xfrm>
            <a:off x="832104" y="108000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三、填空题（本题共2小题，每小题5分，共10分）</a:t>
            </a:r>
            <a:endParaRPr lang="en-US" altLang="zh-CN" sz="2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25_1#221160e4e?vop=1&amp;pid=4ffc71d13&amp;color=0,0,0&amp;vtp=1&amp;bbb=1"/>
              <p:cNvSpPr/>
              <p:nvPr/>
            </p:nvSpPr>
            <p:spPr>
              <a:xfrm>
                <a:off x="832104" y="158577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已知过原点的直线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的图象相切，则直线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25_1#221160e4e?vop=1&amp;pid=4ffc71d1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85775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6_1#221160e4e.blank?vop=1&amp;pid=4ffc71d13&amp;color=0,0,0&amp;vpa=9&amp;vtp=1&amp;bbb=1"/>
              <p:cNvSpPr/>
              <p:nvPr/>
            </p:nvSpPr>
            <p:spPr>
              <a:xfrm>
                <a:off x="8487093" y="1619559"/>
                <a:ext cx="849059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26_1#221160e4e.blank?vop=1&amp;pid=4ffc71d13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7093" y="1619559"/>
                <a:ext cx="849059" cy="260350"/>
              </a:xfrm>
              <a:prstGeom prst="rect">
                <a:avLst/>
              </a:prstGeom>
              <a:blipFill>
                <a:blip r:embed="rId4"/>
                <a:stretch>
                  <a:fillRect l="-3571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7_1#221160e4e?vop=1&amp;pid=4ffc71d13&amp;color=0,0,0&amp;vtp=1&amp;bbb=1&amp;hb=1"/>
              <p:cNvSpPr/>
              <p:nvPr/>
            </p:nvSpPr>
            <p:spPr>
              <a:xfrm>
                <a:off x="832104" y="1949315"/>
                <a:ext cx="10533888" cy="1713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，设切点坐标为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，则切线斜率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，那么切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代入方程中解得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为偶函数，其图象关于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轴对称，故当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综上可知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，所求切线方程为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27_1#221160e4e?vop=1&amp;pid=4ffc71d1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49315"/>
                <a:ext cx="10533888" cy="1713230"/>
              </a:xfrm>
              <a:prstGeom prst="rect">
                <a:avLst/>
              </a:prstGeom>
              <a:blipFill>
                <a:blip r:embed="rId5"/>
                <a:stretch>
                  <a:fillRect l="-1389" r="-1157" b="-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8_1#454088c53?vop=1&amp;pid=4ffc71d13&amp;color=0,0,0&amp;vtp=1&amp;bt=1&amp;bbb=1"/>
              <p:cNvSpPr/>
              <p:nvPr/>
            </p:nvSpPr>
            <p:spPr>
              <a:xfrm>
                <a:off x="832104" y="1080000"/>
                <a:ext cx="10533888" cy="5705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8_1#454088c53?vop=1&amp;pid=4ffc71d1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70548"/>
              </a:xfrm>
              <a:prstGeom prst="rect">
                <a:avLst/>
              </a:prstGeom>
              <a:blipFill>
                <a:blip r:embed="rId3"/>
                <a:stretch>
                  <a:fillRect l="-1389" b="-138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9_1#454088c53.blank?vop=1&amp;pid=4ffc71d13&amp;color=0,0,0&amp;vpa=10&amp;vtp=1&amp;bbb=1"/>
              <p:cNvSpPr/>
              <p:nvPr/>
            </p:nvSpPr>
            <p:spPr>
              <a:xfrm>
                <a:off x="7030656" y="1272026"/>
                <a:ext cx="755650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9_1#454088c53.blank?vop=1&amp;pid=4ffc71d13&amp;color=0,0,0&amp;vpa=1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0656" y="1272026"/>
                <a:ext cx="755650" cy="260350"/>
              </a:xfrm>
              <a:prstGeom prst="rect">
                <a:avLst/>
              </a:prstGeom>
              <a:blipFill>
                <a:blip r:embed="rId4"/>
                <a:stretch>
                  <a:fillRect l="-3226" r="-3226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30_1#454088c53?vop=1&amp;pid=4ffc71d13&amp;color=0,0,0&amp;vtp=1&amp;bbb=1&amp;hb=1"/>
              <p:cNvSpPr/>
              <p:nvPr/>
            </p:nvSpPr>
            <p:spPr>
              <a:xfrm>
                <a:off x="832104" y="1653598"/>
                <a:ext cx="10533888" cy="379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𝑥𝑦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为正实数，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等价于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30_1#454088c53?vop=1&amp;pid=4ffc71d1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53598"/>
                <a:ext cx="10533888" cy="3797300"/>
              </a:xfrm>
              <a:prstGeom prst="rect">
                <a:avLst/>
              </a:prstGeom>
              <a:blipFill>
                <a:blip r:embed="rId5"/>
                <a:stretch>
                  <a:fillRect l="-1389" r="-1331" b="-22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9fdc998c?pid=319f99236&amp;color=0,0,0&amp;vtp=1&amp;bt=1&amp;bbb=1"/>
          <p:cNvSpPr/>
          <p:nvPr/>
        </p:nvSpPr>
        <p:spPr>
          <a:xfrm>
            <a:off x="832104" y="108000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四、解答题（本题共3小题，共48分.解答应写出文字说明、证明过程或演算步骤）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31_1#af37ad900?vop=1&amp;pid=d9fdc998c&amp;color=0,0,0&amp;vtp=1&amp;bbb=1"/>
              <p:cNvSpPr/>
              <p:nvPr/>
            </p:nvSpPr>
            <p:spPr>
              <a:xfrm>
                <a:off x="832104" y="158577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31_1#af37ad900?vop=1&amp;pid=d9fdc99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85775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2_1#90eb030a0?vop=1&amp;pid=af37ad900&amp;color=0,0,0&amp;vtp=1&amp;bbb=1"/>
              <p:cNvSpPr/>
              <p:nvPr/>
            </p:nvSpPr>
            <p:spPr>
              <a:xfrm>
                <a:off x="832104" y="1991288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2_1#90eb030a0?vop=1&amp;pid=af37ad9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1288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3_1#90eb030a0?vop=1&amp;pid=af37ad900&amp;color=0,0,0&amp;vtp=1&amp;bbb=1"/>
              <p:cNvSpPr/>
              <p:nvPr/>
            </p:nvSpPr>
            <p:spPr>
              <a:xfrm>
                <a:off x="832104" y="2364605"/>
                <a:ext cx="10533888" cy="913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33_1#90eb030a0?vop=1&amp;pid=af37ad9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64605"/>
                <a:ext cx="10533888" cy="913130"/>
              </a:xfrm>
              <a:prstGeom prst="rect">
                <a:avLst/>
              </a:prstGeom>
              <a:blipFill>
                <a:blip r:embed="rId5"/>
                <a:stretch>
                  <a:fillRect l="-1389" b="-14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4_1#17369e863?vop=1&amp;pid=af37ad900&amp;color=0,0,0&amp;vtp=1&amp;bt=1&amp;bbb=1"/>
              <p:cNvSpPr/>
              <p:nvPr/>
            </p:nvSpPr>
            <p:spPr>
              <a:xfrm>
                <a:off x="832104" y="108000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上的值域.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4_1#17369e863?vop=1&amp;pid=af37ad90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5_1#17369e863?vop=1&amp;pid=af37ad900&amp;color=0,0,0&amp;vtp=1&amp;bbb=1"/>
              <p:cNvSpPr/>
              <p:nvPr/>
            </p:nvSpPr>
            <p:spPr>
              <a:xfrm>
                <a:off x="832104" y="1607114"/>
                <a:ext cx="10533888" cy="26975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处取得极小值，即最小值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上的值域为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5_1#17369e863?vop=1&amp;pid=af37ad9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7114"/>
                <a:ext cx="10533888" cy="2697544"/>
              </a:xfrm>
              <a:prstGeom prst="rect">
                <a:avLst/>
              </a:prstGeom>
              <a:blipFill>
                <a:blip r:embed="rId4"/>
                <a:stretch>
                  <a:fillRect l="-1389" b="-29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6_1#7b9b552dc?vop=1&amp;pid=d9fdc998c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6_1#7b9b552dc?vop=1&amp;pid=d9fdc998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7_1#7e42f53e8?vop=1&amp;pid=7b9b552dc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7_1#7e42f53e8?vop=1&amp;pid=7b9b552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8_1#7e42f53e8?vop=1&amp;pid=7b9b552dc&amp;color=0,0,0&amp;vtp=1&amp;bbb=1"/>
              <p:cNvSpPr/>
              <p:nvPr/>
            </p:nvSpPr>
            <p:spPr>
              <a:xfrm>
                <a:off x="832104" y="186181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−2×0=1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′(0)=1−2=−1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所求切线方程为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8_1#7e42f53e8?vop=1&amp;pid=7b9b552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9_1#923e5a23d?vop=1&amp;pid=7b9b552dc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9_1#923e5a23d?vop=1&amp;pid=7b9b552d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0_1#923e5a23d?vop=1&amp;pid=7b9b552dc&amp;color=0,0,0&amp;vtp=1&amp;bbb=1&amp;hb=1"/>
              <p:cNvSpPr/>
              <p:nvPr/>
            </p:nvSpPr>
            <p:spPr>
              <a:xfrm>
                <a:off x="832104" y="1446522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40_1#923e5a23d?vop=1&amp;pid=7b9b552d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2868930"/>
              </a:xfrm>
              <a:prstGeom prst="rect">
                <a:avLst/>
              </a:prstGeom>
              <a:blipFill>
                <a:blip r:embed="rId4"/>
                <a:stretch>
                  <a:fillRect l="-138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19f99236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319f99236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全章上分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b0a6441d3?vop=1&amp;pid=7b9b552dc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1_1#b0a6441d3?vop=1&amp;pid=7b9b552d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2_1#b0a6441d3?vop=1&amp;pid=7b9b552dc&amp;color=0,0,0&amp;vtp=1&amp;bbb=1"/>
              <p:cNvSpPr/>
              <p:nvPr/>
            </p:nvSpPr>
            <p:spPr>
              <a:xfrm>
                <a:off x="832104" y="1446522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【解】要使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（2）可知，当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，不合题意，舍去.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时恒成立.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42_1#b0a6441d3?vop=1&amp;pid=7b9b552d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2868930"/>
              </a:xfrm>
              <a:prstGeom prst="rect">
                <a:avLst/>
              </a:prstGeom>
              <a:blipFill>
                <a:blip r:embed="rId4"/>
                <a:stretch>
                  <a:fillRect l="-138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42_2#b0a6441d3?vop=1&amp;pid=7b9b552dc&amp;color=0,0,0&amp;mp=1&amp;vtp=1&amp;bt=1&amp;bbb=1"/>
              <p:cNvSpPr/>
              <p:nvPr/>
            </p:nvSpPr>
            <p:spPr>
              <a:xfrm>
                <a:off x="832104" y="108000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符合题意.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42_2#b0a6441d3?vop=1&amp;pid=7b9b552dc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49830"/>
              </a:xfrm>
              <a:prstGeom prst="rect">
                <a:avLst/>
              </a:prstGeom>
              <a:blipFill>
                <a:blip r:embed="rId3"/>
                <a:stretch>
                  <a:fillRect l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3_1#2af9d6e70?vop=1&amp;pid=d9fdc998c&amp;color=0,0,0&amp;vtp=1&amp;bt=1&amp;bbb=1&amp;hb=1"/>
              <p:cNvSpPr/>
              <p:nvPr/>
            </p:nvSpPr>
            <p:spPr>
              <a:xfrm>
                <a:off x="832104" y="108000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）定义函数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)⋅[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)+1]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43_1#2af9d6e70?vop=1&amp;pid=d9fdc998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38200"/>
              </a:xfrm>
              <a:prstGeom prst="rect">
                <a:avLst/>
              </a:prstGeom>
              <a:blipFill>
                <a:blip r:embed="rId3"/>
                <a:stretch>
                  <a:fillRect l="-1389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4_1#3e91d7673?vop=1&amp;pid=2af9d6e70&amp;color=0,0,0&amp;vtp=1&amp;bbb=1"/>
              <p:cNvSpPr/>
              <p:nvPr/>
            </p:nvSpPr>
            <p:spPr>
              <a:xfrm>
                <a:off x="832104" y="1928614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的解析式及其定义域；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44_1#3e91d7673?vop=1&amp;pid=2af9d6e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8614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5_1#3e91d7673?vop=1&amp;pid=2af9d6e70&amp;color=0,0,0&amp;vtp=1&amp;bbb=1"/>
              <p:cNvSpPr/>
              <p:nvPr/>
            </p:nvSpPr>
            <p:spPr>
              <a:xfrm>
                <a:off x="832104" y="2293104"/>
                <a:ext cx="10533888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)+1]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−1)+1]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5_1#3e91d7673?vop=1&amp;pid=2af9d6e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3104"/>
                <a:ext cx="10533888" cy="2030159"/>
              </a:xfrm>
              <a:prstGeom prst="rect">
                <a:avLst/>
              </a:prstGeom>
              <a:blipFill>
                <a:blip r:embed="rId5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6_1#42f6de447?vop=1&amp;pid=2af9d6e70&amp;color=0,0,0&amp;vtp=1&amp;bt=1&amp;bbb=1"/>
              <p:cNvSpPr/>
              <p:nvPr/>
            </p:nvSpPr>
            <p:spPr>
              <a:xfrm>
                <a:off x="832104" y="1080000"/>
                <a:ext cx="10533888" cy="5480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6_1#42f6de447?vop=1&amp;pid=2af9d6e7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48069"/>
              </a:xfrm>
              <a:prstGeom prst="rect">
                <a:avLst/>
              </a:prstGeom>
              <a:blipFill>
                <a:blip r:embed="rId3"/>
                <a:stretch>
                  <a:fillRect l="-1389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7_1#42f6de447?vop=1&amp;pid=2af9d6e70&amp;color=0,0,0&amp;vtp=1&amp;bbb=1"/>
              <p:cNvSpPr/>
              <p:nvPr/>
            </p:nvSpPr>
            <p:spPr>
              <a:xfrm>
                <a:off x="832104" y="1637213"/>
                <a:ext cx="10533888" cy="379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【证明】要证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(0)=1+1−2=0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47_1#42f6de447?vop=1&amp;pid=2af9d6e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37213"/>
                <a:ext cx="10533888" cy="3797300"/>
              </a:xfrm>
              <a:prstGeom prst="rect">
                <a:avLst/>
              </a:prstGeom>
              <a:blipFill>
                <a:blip r:embed="rId4"/>
                <a:stretch>
                  <a:fillRect l="-1389" b="-22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8_1#a73c02a59?vop=1&amp;pid=2af9d6e70&amp;color=0,0,0&amp;vtp=1&amp;bt=1&amp;bbb=1"/>
              <p:cNvSpPr/>
              <p:nvPr/>
            </p:nvSpPr>
            <p:spPr>
              <a:xfrm>
                <a:off x="832104" y="1080000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的两个零点，证明：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8_1#a73c02a59?vop=1&amp;pid=2af9d6e7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82600"/>
              </a:xfrm>
              <a:prstGeom prst="rect">
                <a:avLst/>
              </a:prstGeom>
              <a:blipFill>
                <a:blip r:embed="rId3"/>
                <a:stretch>
                  <a:fillRect l="-1389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9_1#a73c02a59?vop=1&amp;pid=2af9d6e70&amp;color=0,0,0&amp;vtp=1&amp;bbb=1"/>
              <p:cNvSpPr/>
              <p:nvPr/>
            </p:nvSpPr>
            <p:spPr>
              <a:xfrm>
                <a:off x="832104" y="1565140"/>
                <a:ext cx="10533888" cy="391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的两个零点，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，只需证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为增函数，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3" name="QO_5_AN.49_1#a73c02a59?vop=1&amp;pid=2af9d6e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65140"/>
                <a:ext cx="10533888" cy="3911600"/>
              </a:xfrm>
              <a:prstGeom prst="rect">
                <a:avLst/>
              </a:prstGeom>
              <a:blipFill>
                <a:blip r:embed="rId4"/>
                <a:stretch>
                  <a:fillRect l="-1389" b="-12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49_1#a73c02a59?vop=1&amp;pid=2af9d6e70&amp;color=0,0,0&amp;vtp=1&amp;bbb=1">
                <a:extLst>
                  <a:ext uri="{FF2B5EF4-FFF2-40B4-BE49-F238E27FC236}">
                    <a16:creationId xmlns:a16="http://schemas.microsoft.com/office/drawing/2014/main" id="{12F6FCB5-9849-1974-B48E-DC168E99065C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800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)⋅(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bSup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，则只需证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2" name="QO_5_AN.49_1#a73c02a59?vop=1&amp;pid=2af9d6e70&amp;color=0,0,0&amp;vtp=1&amp;bbb=1">
                <a:extLst>
                  <a:ext uri="{FF2B5EF4-FFF2-40B4-BE49-F238E27FC236}">
                    <a16:creationId xmlns:a16="http://schemas.microsoft.com/office/drawing/2014/main" id="{12F6FCB5-9849-1974-B48E-DC168E990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800600"/>
              </a:xfrm>
              <a:prstGeom prst="rect">
                <a:avLst/>
              </a:prstGeom>
              <a:blipFill>
                <a:blip r:embed="rId2"/>
                <a:stretch>
                  <a:fillRect l="-1389" b="-1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6437270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49_1#a73c02a59?vop=1&amp;pid=2af9d6e70&amp;color=0,0,0&amp;vtp=1&amp;bbb=1">
                <a:extLst>
                  <a:ext uri="{FF2B5EF4-FFF2-40B4-BE49-F238E27FC236}">
                    <a16:creationId xmlns:a16="http://schemas.microsoft.com/office/drawing/2014/main" id="{4D360B4A-A02F-56CD-1A92-8070B6B2794E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905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49_1#a73c02a59?vop=1&amp;pid=2af9d6e70&amp;color=0,0,0&amp;vtp=1&amp;bbb=1">
                <a:extLst>
                  <a:ext uri="{FF2B5EF4-FFF2-40B4-BE49-F238E27FC236}">
                    <a16:creationId xmlns:a16="http://schemas.microsoft.com/office/drawing/2014/main" id="{4D360B4A-A02F-56CD-1A92-8070B6B279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905000"/>
              </a:xfrm>
              <a:prstGeom prst="rect">
                <a:avLst/>
              </a:prstGeom>
              <a:blipFill>
                <a:blip r:embed="rId2"/>
                <a:stretch>
                  <a:fillRect l="-1389" b="-22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657387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d0c1673a?pid=319f99236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建议用时：90分钟</a:t>
            </a:r>
            <a:endParaRPr lang="en-US" altLang="zh-CN" sz="1800" dirty="0"/>
          </a:p>
        </p:txBody>
      </p:sp>
      <p:sp>
        <p:nvSpPr>
          <p:cNvPr id="3" name="C_3_BD#121b491e7?pid=319f99236&amp;color=0,0,0&amp;vtp=1&amp;bbb=1&amp;hb=1"/>
          <p:cNvSpPr/>
          <p:nvPr/>
        </p:nvSpPr>
        <p:spPr>
          <a:xfrm>
            <a:off x="832104" y="1582285"/>
            <a:ext cx="10533888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一、单项选择题（本题共6小题，每小题5分，共30分.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在每小题给出的四个选项中，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只有一项是符合题目要求的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1#c3eba89cf?vop=1&amp;pid=121b491e7&amp;color=0,0,0&amp;vtp=1&amp;bbb=1"/>
              <p:cNvSpPr/>
              <p:nvPr/>
            </p:nvSpPr>
            <p:spPr>
              <a:xfrm>
                <a:off x="832104" y="259034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1#c3eba89cf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90345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_1#c3eba89cf.bracket?vop=1&amp;pid=121b491e7&amp;color=0,0,0&amp;vpa=1&amp;vtp=1"/>
          <p:cNvSpPr/>
          <p:nvPr/>
        </p:nvSpPr>
        <p:spPr>
          <a:xfrm>
            <a:off x="5543645" y="2586535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_2#c3eba89cf.choices?vop=1&amp;pid=121b491e7&amp;color=0,0,0&amp;vtp=1&amp;bbb=1"/>
              <p:cNvSpPr/>
              <p:nvPr/>
            </p:nvSpPr>
            <p:spPr>
              <a:xfrm>
                <a:off x="832104" y="2995858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7597" algn="l"/>
                    <a:tab pos="5209794" algn="l"/>
                    <a:tab pos="7967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1_2#c3eba89cf.choices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95858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3_1#c3eba89cf?vop=1&amp;pid=121b491e7&amp;color=0,0,0&amp;vtp=1&amp;bbb=1"/>
              <p:cNvSpPr/>
              <p:nvPr/>
            </p:nvSpPr>
            <p:spPr>
              <a:xfrm>
                <a:off x="832104" y="3398448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解析】由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′(1)+</m:t>
                    </m:r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′(1)+2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′(1)+2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spc="-50" dirty="0"/>
              </a:p>
            </p:txBody>
          </p:sp>
        </mc:Choice>
        <mc:Fallback>
          <p:sp>
            <p:nvSpPr>
              <p:cNvPr id="7" name="QC_4_AS.3_1#c3eba89cf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98448"/>
                <a:ext cx="10533888" cy="363284"/>
              </a:xfrm>
              <a:prstGeom prst="rect">
                <a:avLst/>
              </a:prstGeom>
              <a:blipFill>
                <a:blip r:embed="rId5"/>
                <a:stretch>
                  <a:fillRect l="-1389" r="-57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40479abf7?htil=1&amp;vop=1&amp;pid=121b491e7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3327" y="1226304"/>
            <a:ext cx="1545336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2#40479abf7?htil=1&amp;vop=1&amp;pid=121b491e7&amp;color=0,0,0&amp;vtp=1&amp;bt=1&amp;bbb=1&amp;hs=1"/>
              <p:cNvSpPr/>
              <p:nvPr/>
            </p:nvSpPr>
            <p:spPr>
              <a:xfrm>
                <a:off x="832104" y="1080000"/>
                <a:ext cx="8860536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4_BD.4_2#40479abf7?htil=1&amp;vop=1&amp;pid=121b491e7&amp;color=0,0,0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8860536" cy="360680"/>
              </a:xfrm>
              <a:prstGeom prst="rect">
                <a:avLst/>
              </a:prstGeom>
              <a:blipFill>
                <a:blip r:embed="rId4"/>
                <a:stretch>
                  <a:fillRect l="-1652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_1#40479abf7.bracket?vop=1&amp;pid=121b491e7&amp;color=0,0,0&amp;vpa=2&amp;vtp=1"/>
          <p:cNvSpPr/>
          <p:nvPr/>
        </p:nvSpPr>
        <p:spPr>
          <a:xfrm>
            <a:off x="7577359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40479abf7.choices?htil=1&amp;vop=1&amp;pid=121b491e7&amp;color=0,0,0&amp;vtp=1&amp;bbb=1&amp;hs=1"/>
              <p:cNvSpPr/>
              <p:nvPr/>
            </p:nvSpPr>
            <p:spPr>
              <a:xfrm>
                <a:off x="832104" y="1489003"/>
                <a:ext cx="8860536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278634" algn="l"/>
                    <a:tab pos="4531868" algn="l"/>
                    <a:tab pos="6797802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40479abf7.choices?htil=1&amp;vop=1&amp;pid=121b491e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8860536" cy="356235"/>
              </a:xfrm>
              <a:prstGeom prst="rect">
                <a:avLst/>
              </a:prstGeom>
              <a:blipFill>
                <a:blip r:embed="rId5"/>
                <a:stretch>
                  <a:fillRect l="-1652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40479abf7?htil=1&amp;vop=1&amp;pid=121b491e7&amp;color=0,0,0&amp;vtp=1&amp;bbb=1&amp;hb=1&amp;hs=1"/>
              <p:cNvSpPr/>
              <p:nvPr/>
            </p:nvSpPr>
            <p:spPr>
              <a:xfrm>
                <a:off x="832104" y="1849620"/>
                <a:ext cx="8860536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且仅有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_1#40479abf7?htil=1&amp;vop=1&amp;pid=121b491e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9620"/>
                <a:ext cx="8860536" cy="773430"/>
              </a:xfrm>
              <a:prstGeom prst="rect">
                <a:avLst/>
              </a:prstGeom>
              <a:blipFill>
                <a:blip r:embed="rId6"/>
                <a:stretch>
                  <a:fillRect l="-165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6_1#40479abf7?htil=1&amp;vop=1&amp;pid=121b491e7&amp;color=0,0,0&amp;vtp=1&amp;bbb=1&amp;hb=1&amp;hs=1">
                <a:extLst>
                  <a:ext uri="{FF2B5EF4-FFF2-40B4-BE49-F238E27FC236}">
                    <a16:creationId xmlns:a16="http://schemas.microsoft.com/office/drawing/2014/main" id="{963ED635-55B6-E498-8B97-C09E4EE579F5}"/>
                  </a:ext>
                </a:extLst>
              </p:cNvPr>
              <p:cNvSpPr/>
              <p:nvPr/>
            </p:nvSpPr>
            <p:spPr>
              <a:xfrm>
                <a:off x="827992" y="2628765"/>
                <a:ext cx="10536017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6_1#40479abf7?htil=1&amp;vop=1&amp;pid=121b491e7&amp;color=0,0,0&amp;vtp=1&amp;bbb=1&amp;hb=1&amp;hs=1">
                <a:extLst>
                  <a:ext uri="{FF2B5EF4-FFF2-40B4-BE49-F238E27FC236}">
                    <a16:creationId xmlns:a16="http://schemas.microsoft.com/office/drawing/2014/main" id="{963ED635-55B6-E498-8B97-C09E4EE579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2628765"/>
                <a:ext cx="10536017" cy="773430"/>
              </a:xfrm>
              <a:prstGeom prst="rect">
                <a:avLst/>
              </a:prstGeom>
              <a:blipFill>
                <a:blip r:embed="rId7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140ae2ff0?vop=1&amp;pid=121b491e7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一辆赛车在跑道上做速度测试，已知测试的速度大小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）关于时间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）的函数关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赛车的加速度大小为(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140ae2ff0?vop=1&amp;pid=121b491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46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140ae2ff0.bracket?vop=1&amp;pid=121b491e7&amp;color=0,0,0&amp;vpa=3&amp;vtp=1"/>
          <p:cNvSpPr/>
          <p:nvPr/>
        </p:nvSpPr>
        <p:spPr>
          <a:xfrm>
            <a:off x="8525415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2#140ae2ff0.choices?vop=1&amp;pid=121b491e7&amp;color=0,0,0&amp;vtp=1&amp;bbb=1"/>
              <p:cNvSpPr/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4422" algn="l"/>
                    <a:tab pos="5368544" algn="l"/>
                    <a:tab pos="79575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7_2#140ae2ff0.choices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9_1#140ae2ff0?vop=1&amp;pid=121b491e7&amp;color=0,0,0&amp;vtp=1&amp;bbb=1"/>
              <p:cNvSpPr/>
              <p:nvPr/>
            </p:nvSpPr>
            <p:spPr>
              <a:xfrm>
                <a:off x="832104" y="2295580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′(5)=0.6×5+0.2=3.2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9_1#140ae2ff0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5580"/>
                <a:ext cx="10533888" cy="363284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246f470f6?vop=1&amp;pid=121b491e7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0_1#246f470f6?vop=1&amp;pid=121b491e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246f470f6.bracket?vop=1&amp;pid=121b491e7&amp;color=0,0,0&amp;vpa=4&amp;vtp=1"/>
          <p:cNvSpPr/>
          <p:nvPr/>
        </p:nvSpPr>
        <p:spPr>
          <a:xfrm>
            <a:off x="4518565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_2#246f470f6.choices?vop=1&amp;pid=121b491e7&amp;color=0,0,0&amp;vtp=1&amp;bbb=1"/>
              <p:cNvSpPr/>
              <p:nvPr/>
            </p:nvSpPr>
            <p:spPr>
              <a:xfrm>
                <a:off x="832104" y="1447030"/>
                <a:ext cx="10533888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54122" algn="l"/>
                    <a:tab pos="5444744" algn="l"/>
                    <a:tab pos="7792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0_2#246f470f6.choices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525717"/>
              </a:xfrm>
              <a:prstGeom prst="rect">
                <a:avLst/>
              </a:prstGeom>
              <a:blipFill>
                <a:blip r:embed="rId4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2_1#246f470f6?vop=1&amp;pid=121b491e7&amp;color=0,0,0&amp;vtp=1&amp;bbb=1"/>
              <p:cNvSpPr/>
              <p:nvPr/>
            </p:nvSpPr>
            <p:spPr>
              <a:xfrm>
                <a:off x="832104" y="1985066"/>
                <a:ext cx="10533888" cy="22782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2_1#246f470f6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5066"/>
                <a:ext cx="10533888" cy="2278253"/>
              </a:xfrm>
              <a:prstGeom prst="rect">
                <a:avLst/>
              </a:prstGeom>
              <a:blipFill>
                <a:blip r:embed="rId5"/>
                <a:stretch>
                  <a:fillRect l="-1389" b="-37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29c4b5552?vop=1&amp;pid=121b491e7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，则不等式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29c4b5552?vop=1&amp;pid=121b491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29c4b5552.bracket?vop=1&amp;pid=121b491e7&amp;color=0,0,0&amp;vpa=5&amp;vtp=1"/>
          <p:cNvSpPr/>
          <p:nvPr/>
        </p:nvSpPr>
        <p:spPr>
          <a:xfrm>
            <a:off x="5157057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29c4b5552.choices?vop=1&amp;pid=121b491e7&amp;color=0,0,0&amp;vtp=1&amp;bbb=1"/>
              <p:cNvSpPr/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04872" algn="l"/>
                    <a:tab pos="5419344" algn="l"/>
                    <a:tab pos="80782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026,0)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026,−2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29c4b5552.choices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5_1#29c4b5552?vop=1&amp;pid=121b491e7&amp;color=0,0,0&amp;vtp=1&amp;bbb=1&amp;hb=1"/>
              <p:cNvSpPr/>
              <p:nvPr/>
            </p:nvSpPr>
            <p:spPr>
              <a:xfrm>
                <a:off x="832104" y="2253607"/>
                <a:ext cx="10533888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以所求不等式等价于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025)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025&gt;−1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026,−2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5_1#29c4b5552?vop=1&amp;pid=121b491e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53607"/>
                <a:ext cx="10533888" cy="1854200"/>
              </a:xfrm>
              <a:prstGeom prst="rect">
                <a:avLst/>
              </a:prstGeom>
              <a:blipFill>
                <a:blip r:embed="rId5"/>
                <a:stretch>
                  <a:fillRect l="-1389" b="-42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0a03df8fe?vop=1&amp;pid=121b491e7&amp;color=0,0,0&amp;vtp=1&amp;bt=1&amp;bbb=1&amp;hb=1"/>
              <p:cNvSpPr/>
              <p:nvPr/>
            </p:nvSpPr>
            <p:spPr>
              <a:xfrm>
                <a:off x="832104" y="1080000"/>
                <a:ext cx="10533888" cy="1316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有三个零点，则实数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6_1#0a03df8fe?vop=1&amp;pid=121b491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316355"/>
              </a:xfrm>
              <a:prstGeom prst="rect">
                <a:avLst/>
              </a:prstGeom>
              <a:blipFill>
                <a:blip r:embed="rId3"/>
                <a:stretch>
                  <a:fillRect l="-1389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0a03df8fe.bracket?vop=1&amp;pid=121b491e7&amp;color=0,0,0&amp;vpa=6&amp;vtp=1"/>
          <p:cNvSpPr/>
          <p:nvPr/>
        </p:nvSpPr>
        <p:spPr>
          <a:xfrm>
            <a:off x="1015460" y="2031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6_2#0a03df8fe.choices?vop=1&amp;pid=121b491e7&amp;color=0,0,0&amp;vtp=1&amp;bbb=1"/>
              <p:cNvSpPr/>
              <p:nvPr/>
            </p:nvSpPr>
            <p:spPr>
              <a:xfrm>
                <a:off x="832104" y="240461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03322" algn="l"/>
                    <a:tab pos="5368544" algn="l"/>
                    <a:tab pos="80591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6_2#0a03df8fe.choices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4610"/>
                <a:ext cx="10533888" cy="525463"/>
              </a:xfrm>
              <a:prstGeom prst="rect">
                <a:avLst/>
              </a:prstGeom>
              <a:blipFill>
                <a:blip r:embed="rId4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8_1#0a03df8fe?vop=1&amp;pid=121b491e7&amp;color=0,0,0&amp;vtp=1&amp;bbb=1"/>
              <p:cNvSpPr/>
              <p:nvPr/>
            </p:nvSpPr>
            <p:spPr>
              <a:xfrm>
                <a:off x="832104" y="2930835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8_1#0a03df8fe?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30835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4_AS.18_2#0a03df8fe?htil=2&amp;vop=1&amp;pid=121b491e7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1512" y="4087170"/>
            <a:ext cx="1527048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8_3#0a03df8fe?htil=2&amp;vop=1&amp;pid=121b491e7&amp;color=0,0,0&amp;vtp=1&amp;bbb=1"/>
              <p:cNvSpPr/>
              <p:nvPr/>
            </p:nvSpPr>
            <p:spPr>
              <a:xfrm>
                <a:off x="832104" y="4174545"/>
                <a:ext cx="886968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的大致图象如图.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4_AS.18_3#0a03df8fe?htil=2&amp;vop=1&amp;pid=121b491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74545"/>
                <a:ext cx="8869680" cy="363855"/>
              </a:xfrm>
              <a:prstGeom prst="rect">
                <a:avLst/>
              </a:prstGeom>
              <a:blipFill>
                <a:blip r:embed="rId7"/>
                <a:stretch>
                  <a:fillRect l="-164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AS.18_4#0a03df8fe?htil=2&amp;vop=1&amp;pid=121b491e7&amp;color=0,0,0&amp;vtp=1&amp;bbb=1&amp;hb=1"/>
              <p:cNvSpPr/>
              <p:nvPr/>
            </p:nvSpPr>
            <p:spPr>
              <a:xfrm>
                <a:off x="832104" y="4547862"/>
                <a:ext cx="886968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要使函数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有三个零点，则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C_4_AS.18_4#0a03df8fe?htil=2&amp;vop=1&amp;pid=121b491e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47862"/>
                <a:ext cx="8869680" cy="838200"/>
              </a:xfrm>
              <a:prstGeom prst="rect">
                <a:avLst/>
              </a:prstGeom>
              <a:blipFill>
                <a:blip r:embed="rId8"/>
                <a:stretch>
                  <a:fillRect l="-1649" r="-1787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082782fa?pid=319f99236&amp;color=0,0,0&amp;vtp=1&amp;bt=1&amp;bbb=1&amp;hb=1"/>
          <p:cNvSpPr/>
          <p:nvPr/>
        </p:nvSpPr>
        <p:spPr>
          <a:xfrm>
            <a:off x="832104" y="1080000"/>
            <a:ext cx="10533888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二、多项选择题（本题共2小题，每小题6分，共12分.在每小题给出的选项中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，有多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项符合题目要求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.全部选对的得6分，部分选对的得部分分，有选错的得0分）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9_1#7e9577f9c?vop=1&amp;pid=d082782fa&amp;color=0,0,0&amp;vtp=1&amp;bbb=1"/>
              <p:cNvSpPr/>
              <p:nvPr/>
            </p:nvSpPr>
            <p:spPr>
              <a:xfrm>
                <a:off x="832104" y="208615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处取得极值0，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4_BD.19_1#7e9577f9c?vop=1&amp;pid=d082782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86155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0_1#7e9577f9c.bracket?vop=1&amp;pid=d082782fa&amp;color=0,0,0&amp;vpa=7&amp;vtp=1&amp;bbb=1"/>
          <p:cNvSpPr/>
          <p:nvPr/>
        </p:nvSpPr>
        <p:spPr>
          <a:xfrm>
            <a:off x="9142634" y="2082345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9_2#7e9577f9c.choices?vop=1&amp;pid=d082782fa&amp;color=0,0,0&amp;vtp=1&amp;bbb=1"/>
              <p:cNvSpPr/>
              <p:nvPr/>
            </p:nvSpPr>
            <p:spPr>
              <a:xfrm>
                <a:off x="832104" y="2449695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相切的直线有且只有一条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9_2#7e9577f9c.choices?vop=1&amp;pid=d082782f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9695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3650</Words>
  <Application>Microsoft Office PowerPoint</Application>
  <PresentationFormat>宽屏</PresentationFormat>
  <Paragraphs>206</Paragraphs>
  <Slides>26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2025-10-22T07:54:33Z</dcterms:created>
  <dcterms:modified xsi:type="dcterms:W3CDTF">2025-10-22T07:57:40Z</dcterms:modified>
  <cp:category/>
  <cp:contentStatus/>
</cp:coreProperties>
</file>